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259" r:id="rId4"/>
    <p:sldId id="264" r:id="rId5"/>
    <p:sldId id="262" r:id="rId6"/>
    <p:sldId id="266" r:id="rId7"/>
    <p:sldId id="280" r:id="rId8"/>
    <p:sldId id="265" r:id="rId9"/>
    <p:sldId id="267" r:id="rId10"/>
    <p:sldId id="268" r:id="rId11"/>
    <p:sldId id="269" r:id="rId12"/>
    <p:sldId id="272" r:id="rId13"/>
    <p:sldId id="274" r:id="rId14"/>
    <p:sldId id="275" r:id="rId15"/>
    <p:sldId id="277" r:id="rId16"/>
    <p:sldId id="278"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3666" autoAdjust="0"/>
  </p:normalViewPr>
  <p:slideViewPr>
    <p:cSldViewPr snapToGrid="0">
      <p:cViewPr varScale="1">
        <p:scale>
          <a:sx n="67" d="100"/>
          <a:sy n="67" d="100"/>
        </p:scale>
        <p:origin x="816" y="7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28ADC-DCDE-49B0-B307-FFC7025B6538}" type="datetimeFigureOut">
              <a:rPr lang="en-US" smtClean="0"/>
              <a:t>8/13/2021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DDEEF-02D3-40E3-9B69-2DF23B505E36}" type="slidenum">
              <a:rPr lang="en-US" smtClean="0"/>
              <a:t>‹#›</a:t>
            </a:fld>
            <a:endParaRPr lang="en-US" dirty="0"/>
          </a:p>
        </p:txBody>
      </p:sp>
    </p:spTree>
    <p:extLst>
      <p:ext uri="{BB962C8B-B14F-4D97-AF65-F5344CB8AC3E}">
        <p14:creationId xmlns:p14="http://schemas.microsoft.com/office/powerpoint/2010/main" val="143793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DDEEF-02D3-40E3-9B69-2DF23B505E36}" type="slidenum">
              <a:rPr lang="en-US" smtClean="0"/>
              <a:t>1</a:t>
            </a:fld>
            <a:endParaRPr lang="en-US" dirty="0"/>
          </a:p>
        </p:txBody>
      </p:sp>
    </p:spTree>
    <p:extLst>
      <p:ext uri="{BB962C8B-B14F-4D97-AF65-F5344CB8AC3E}">
        <p14:creationId xmlns:p14="http://schemas.microsoft.com/office/powerpoint/2010/main" val="214269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DDEEF-02D3-40E3-9B69-2DF23B505E36}" type="slidenum">
              <a:rPr lang="en-US" smtClean="0"/>
              <a:t>15</a:t>
            </a:fld>
            <a:endParaRPr lang="en-US" dirty="0"/>
          </a:p>
        </p:txBody>
      </p:sp>
    </p:spTree>
    <p:extLst>
      <p:ext uri="{BB962C8B-B14F-4D97-AF65-F5344CB8AC3E}">
        <p14:creationId xmlns:p14="http://schemas.microsoft.com/office/powerpoint/2010/main" val="136355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 enacted Title IX in 1972 with two principal objectives in mind (1) to avoid the use of federal resources to support discriminatory practices and (2) to provide individual citizens effective protection against those practices. When Congress acts pursuant to its spending power, it generates legislation much in the nature of a contract: in return for federal funds, the States agree to comply with federally imposed conditions. "The contractual framework of Title IX distinguishes Title IX from Title VII. Title VII is framed not as a contract but as an outright prohibition and is targeted toward discrimination in the economy. Title IX focuses more on “protecting” individuals from discriminatory practices  carried out by recipients of federal funds. Title IX contractual nature stems out of Congress attaching conditions to the award of federal funds under its spending power. For this reason, the Supreme Court found recipients of the federal funds are liable for noncompliance with the conditions. </a:t>
            </a:r>
          </a:p>
        </p:txBody>
      </p:sp>
      <p:sp>
        <p:nvSpPr>
          <p:cNvPr id="4" name="Slide Number Placeholder 3"/>
          <p:cNvSpPr>
            <a:spLocks noGrp="1"/>
          </p:cNvSpPr>
          <p:nvPr>
            <p:ph type="sldNum" sz="quarter" idx="5"/>
          </p:nvPr>
        </p:nvSpPr>
        <p:spPr/>
        <p:txBody>
          <a:bodyPr/>
          <a:lstStyle/>
          <a:p>
            <a:fld id="{481DDEEF-02D3-40E3-9B69-2DF23B505E36}" type="slidenum">
              <a:rPr lang="en-US" smtClean="0"/>
              <a:t>17</a:t>
            </a:fld>
            <a:endParaRPr lang="en-US" dirty="0"/>
          </a:p>
        </p:txBody>
      </p:sp>
    </p:spTree>
    <p:extLst>
      <p:ext uri="{BB962C8B-B14F-4D97-AF65-F5344CB8AC3E}">
        <p14:creationId xmlns:p14="http://schemas.microsoft.com/office/powerpoint/2010/main" val="203132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a program or activity under Title IX is broad and encompasses a range of state or government entities associated with education, but to fall under Title IX it must be a program or activity as defined in the statute and a recipient of federal funds. And, federal funding may be direct or indirect</a:t>
            </a:r>
          </a:p>
        </p:txBody>
      </p:sp>
      <p:sp>
        <p:nvSpPr>
          <p:cNvPr id="4" name="Slide Number Placeholder 3"/>
          <p:cNvSpPr>
            <a:spLocks noGrp="1"/>
          </p:cNvSpPr>
          <p:nvPr>
            <p:ph type="sldNum" sz="quarter" idx="5"/>
          </p:nvPr>
        </p:nvSpPr>
        <p:spPr/>
        <p:txBody>
          <a:bodyPr/>
          <a:lstStyle/>
          <a:p>
            <a:fld id="{481DDEEF-02D3-40E3-9B69-2DF23B505E36}" type="slidenum">
              <a:rPr lang="en-US" smtClean="0"/>
              <a:t>2</a:t>
            </a:fld>
            <a:endParaRPr lang="en-US" dirty="0"/>
          </a:p>
        </p:txBody>
      </p:sp>
    </p:spTree>
    <p:extLst>
      <p:ext uri="{BB962C8B-B14F-4D97-AF65-F5344CB8AC3E}">
        <p14:creationId xmlns:p14="http://schemas.microsoft.com/office/powerpoint/2010/main" val="16174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that reason, The Supreme Court has recognized an implied private right of action under Title IX when a recipient of federal funding fails to respond to sexual harassment. The Supreme Court has consistently interpreted Congress’s intent in enacting Title IX must have envisioned that private plaintiff’s  would bring constitutional claims to challenge gender discrimination. </a:t>
            </a:r>
          </a:p>
        </p:txBody>
      </p:sp>
      <p:sp>
        <p:nvSpPr>
          <p:cNvPr id="4" name="Slide Number Placeholder 3"/>
          <p:cNvSpPr>
            <a:spLocks noGrp="1"/>
          </p:cNvSpPr>
          <p:nvPr>
            <p:ph type="sldNum" sz="quarter" idx="5"/>
          </p:nvPr>
        </p:nvSpPr>
        <p:spPr/>
        <p:txBody>
          <a:bodyPr/>
          <a:lstStyle/>
          <a:p>
            <a:fld id="{481DDEEF-02D3-40E3-9B69-2DF23B505E36}" type="slidenum">
              <a:rPr lang="en-US" smtClean="0"/>
              <a:t>3</a:t>
            </a:fld>
            <a:endParaRPr lang="en-US" dirty="0"/>
          </a:p>
        </p:txBody>
      </p:sp>
    </p:spTree>
    <p:extLst>
      <p:ext uri="{BB962C8B-B14F-4D97-AF65-F5344CB8AC3E}">
        <p14:creationId xmlns:p14="http://schemas.microsoft.com/office/powerpoint/2010/main" val="229705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DDEEF-02D3-40E3-9B69-2DF23B505E36}" type="slidenum">
              <a:rPr lang="en-US" smtClean="0"/>
              <a:t>4</a:t>
            </a:fld>
            <a:endParaRPr lang="en-US" dirty="0"/>
          </a:p>
        </p:txBody>
      </p:sp>
    </p:spTree>
    <p:extLst>
      <p:ext uri="{BB962C8B-B14F-4D97-AF65-F5344CB8AC3E}">
        <p14:creationId xmlns:p14="http://schemas.microsoft.com/office/powerpoint/2010/main" val="252024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a program or activity under Title IX is broad and encompasses a range of state or government entities associated with education, but to fall under Title IX it must be a program or activity as defined in the statute and a recipient of federal funds. And, federal funding may be direct or indirect</a:t>
            </a:r>
          </a:p>
        </p:txBody>
      </p:sp>
      <p:sp>
        <p:nvSpPr>
          <p:cNvPr id="4" name="Slide Number Placeholder 3"/>
          <p:cNvSpPr>
            <a:spLocks noGrp="1"/>
          </p:cNvSpPr>
          <p:nvPr>
            <p:ph type="sldNum" sz="quarter" idx="5"/>
          </p:nvPr>
        </p:nvSpPr>
        <p:spPr/>
        <p:txBody>
          <a:bodyPr/>
          <a:lstStyle/>
          <a:p>
            <a:fld id="{481DDEEF-02D3-40E3-9B69-2DF23B505E36}" type="slidenum">
              <a:rPr lang="en-US" smtClean="0"/>
              <a:t>5</a:t>
            </a:fld>
            <a:endParaRPr lang="en-US" dirty="0"/>
          </a:p>
        </p:txBody>
      </p:sp>
    </p:spTree>
    <p:extLst>
      <p:ext uri="{BB962C8B-B14F-4D97-AF65-F5344CB8AC3E}">
        <p14:creationId xmlns:p14="http://schemas.microsoft.com/office/powerpoint/2010/main" val="44765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a program or activity under Title IX is broad and encompasses a range of state or government entities associated with education, but to fall under Title IX it must be a program or activity as defined in the statute and a recipient of federal funds. And, federal funding may be direct or indirect</a:t>
            </a:r>
          </a:p>
        </p:txBody>
      </p:sp>
      <p:sp>
        <p:nvSpPr>
          <p:cNvPr id="4" name="Slide Number Placeholder 3"/>
          <p:cNvSpPr>
            <a:spLocks noGrp="1"/>
          </p:cNvSpPr>
          <p:nvPr>
            <p:ph type="sldNum" sz="quarter" idx="5"/>
          </p:nvPr>
        </p:nvSpPr>
        <p:spPr/>
        <p:txBody>
          <a:bodyPr/>
          <a:lstStyle/>
          <a:p>
            <a:fld id="{481DDEEF-02D3-40E3-9B69-2DF23B505E36}" type="slidenum">
              <a:rPr lang="en-US" smtClean="0"/>
              <a:t>6</a:t>
            </a:fld>
            <a:endParaRPr lang="en-US" dirty="0"/>
          </a:p>
        </p:txBody>
      </p:sp>
    </p:spTree>
    <p:extLst>
      <p:ext uri="{BB962C8B-B14F-4D97-AF65-F5344CB8AC3E}">
        <p14:creationId xmlns:p14="http://schemas.microsoft.com/office/powerpoint/2010/main" val="25520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 enacted Title IX in 1972 with two principal objectives in mind (1) to avoid the use of federal resources to support discriminatory practices and (2) to provide individual citizens effective protection against those practices. When Congress acts pursuant to its spending power, it generates legislation much in the nature of a contract: in return for federal funds, the States agree to comply with federally imposed conditions. "The contractual framework of Title IX distinguishes Title IX from Title VII. Title VII is framed not as a contract but as an outright prohibition and is targeted toward discrimination in the economy. Title IX focuses more on “protecting” individuals from discriminatory practices  carried out by recipients of federal funds. Title IX contractual nature stems out of Congress attaching conditions to the award of federal funds under its spending power. For this reason, the Supreme Court found recipients of the federal funds are liable for noncompliance with the conditions. </a:t>
            </a:r>
          </a:p>
        </p:txBody>
      </p:sp>
      <p:sp>
        <p:nvSpPr>
          <p:cNvPr id="4" name="Slide Number Placeholder 3"/>
          <p:cNvSpPr>
            <a:spLocks noGrp="1"/>
          </p:cNvSpPr>
          <p:nvPr>
            <p:ph type="sldNum" sz="quarter" idx="5"/>
          </p:nvPr>
        </p:nvSpPr>
        <p:spPr/>
        <p:txBody>
          <a:bodyPr/>
          <a:lstStyle/>
          <a:p>
            <a:fld id="{481DDEEF-02D3-40E3-9B69-2DF23B505E36}" type="slidenum">
              <a:rPr lang="en-US" smtClean="0"/>
              <a:t>8</a:t>
            </a:fld>
            <a:endParaRPr lang="en-US" dirty="0"/>
          </a:p>
        </p:txBody>
      </p:sp>
    </p:spTree>
    <p:extLst>
      <p:ext uri="{BB962C8B-B14F-4D97-AF65-F5344CB8AC3E}">
        <p14:creationId xmlns:p14="http://schemas.microsoft.com/office/powerpoint/2010/main" val="373426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DDEEF-02D3-40E3-9B69-2DF23B505E36}" type="slidenum">
              <a:rPr lang="en-US" smtClean="0"/>
              <a:t>9</a:t>
            </a:fld>
            <a:endParaRPr lang="en-US" dirty="0"/>
          </a:p>
        </p:txBody>
      </p:sp>
    </p:spTree>
    <p:extLst>
      <p:ext uri="{BB962C8B-B14F-4D97-AF65-F5344CB8AC3E}">
        <p14:creationId xmlns:p14="http://schemas.microsoft.com/office/powerpoint/2010/main" val="155466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DDEEF-02D3-40E3-9B69-2DF23B505E36}" type="slidenum">
              <a:rPr lang="en-US" smtClean="0"/>
              <a:t>10</a:t>
            </a:fld>
            <a:endParaRPr lang="en-US" dirty="0"/>
          </a:p>
        </p:txBody>
      </p:sp>
    </p:spTree>
    <p:extLst>
      <p:ext uri="{BB962C8B-B14F-4D97-AF65-F5344CB8AC3E}">
        <p14:creationId xmlns:p14="http://schemas.microsoft.com/office/powerpoint/2010/main" val="170423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74829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18569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213864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17618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197955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404165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313093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420830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286557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27316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413519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27032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7D8DBA-028C-40E7-BDD0-FFC75B6AE235}" type="datetimeFigureOut">
              <a:rPr lang="en-US" smtClean="0"/>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277045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597D8DBA-028C-40E7-BDD0-FFC75B6AE235}" type="datetimeFigureOut">
              <a:rPr lang="en-US" smtClean="0"/>
              <a:t>8/13/2021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1E719171-5FC7-4712-B13C-686167A9E49D}" type="slidenum">
              <a:rPr lang="en-US" smtClean="0"/>
              <a:t>‹#›</a:t>
            </a:fld>
            <a:endParaRPr lang="en-US" dirty="0"/>
          </a:p>
        </p:txBody>
      </p:sp>
    </p:spTree>
    <p:extLst>
      <p:ext uri="{BB962C8B-B14F-4D97-AF65-F5344CB8AC3E}">
        <p14:creationId xmlns:p14="http://schemas.microsoft.com/office/powerpoint/2010/main" val="107277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97D8DBA-028C-40E7-BDD0-FFC75B6AE235}" type="datetimeFigureOut">
              <a:rPr lang="en-US" smtClean="0"/>
              <a:t>8/13/2021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E719171-5FC7-4712-B13C-686167A9E49D}" type="slidenum">
              <a:rPr lang="en-US" smtClean="0"/>
              <a:t>‹#›</a:t>
            </a:fld>
            <a:endParaRPr lang="en-US" dirty="0"/>
          </a:p>
        </p:txBody>
      </p:sp>
    </p:spTree>
    <p:extLst>
      <p:ext uri="{BB962C8B-B14F-4D97-AF65-F5344CB8AC3E}">
        <p14:creationId xmlns:p14="http://schemas.microsoft.com/office/powerpoint/2010/main" val="351314483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04B3-D01A-4D9C-8860-7C805B8D225C}"/>
              </a:ext>
            </a:extLst>
          </p:cNvPr>
          <p:cNvSpPr>
            <a:spLocks noGrp="1"/>
          </p:cNvSpPr>
          <p:nvPr>
            <p:ph type="title"/>
          </p:nvPr>
        </p:nvSpPr>
        <p:spPr>
          <a:xfrm>
            <a:off x="438791" y="239507"/>
            <a:ext cx="11507788" cy="1507067"/>
          </a:xfrm>
        </p:spPr>
        <p:txBody>
          <a:bodyPr>
            <a:normAutofit fontScale="90000"/>
          </a:bodyPr>
          <a:lstStyle/>
          <a:p>
            <a:pPr>
              <a:lnSpc>
                <a:spcPct val="90000"/>
              </a:lnSpc>
            </a:pPr>
            <a:r>
              <a:rPr lang="en-US" sz="7200" b="1" dirty="0">
                <a:effectLst>
                  <a:outerShdw blurRad="38100" dist="38100" dir="2700000" algn="tl">
                    <a:srgbClr val="000000">
                      <a:alpha val="43137"/>
                    </a:srgbClr>
                  </a:outerShdw>
                </a:effectLst>
                <a:latin typeface="Arial Black" panose="020B0A04020102020204" pitchFamily="34" charset="0"/>
              </a:rPr>
              <a:t>Title IX:</a:t>
            </a:r>
            <a:br>
              <a:rPr lang="en-US" dirty="0">
                <a:effectLst>
                  <a:outerShdw blurRad="38100" dist="38100" dir="2700000" algn="tl">
                    <a:srgbClr val="000000">
                      <a:alpha val="43137"/>
                    </a:srgbClr>
                  </a:outerShdw>
                </a:effectLst>
                <a:latin typeface="Arial Black" panose="020B0A04020102020204" pitchFamily="34" charset="0"/>
              </a:rPr>
            </a:br>
            <a:r>
              <a:rPr lang="en-US" b="1" dirty="0">
                <a:effectLst>
                  <a:outerShdw blurRad="38100" dist="38100" dir="2700000" algn="tl">
                    <a:srgbClr val="000000">
                      <a:alpha val="43137"/>
                    </a:srgbClr>
                  </a:outerShdw>
                </a:effectLst>
                <a:latin typeface="Arial Black" panose="020B0A04020102020204" pitchFamily="34" charset="0"/>
              </a:rPr>
              <a:t>Give Everyone a Sporting Chance.</a:t>
            </a:r>
          </a:p>
        </p:txBody>
      </p:sp>
      <p:pic>
        <p:nvPicPr>
          <p:cNvPr id="20" name="Content Placeholder 19" descr="A picture containing indoor&#10;&#10;Description automatically generated">
            <a:extLst>
              <a:ext uri="{FF2B5EF4-FFF2-40B4-BE49-F238E27FC236}">
                <a16:creationId xmlns:a16="http://schemas.microsoft.com/office/drawing/2014/main" id="{AFBAF4A2-ADBB-4582-A022-C560506D58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2020" y="2110440"/>
            <a:ext cx="8021448" cy="4508053"/>
          </a:xfrm>
        </p:spPr>
      </p:pic>
    </p:spTree>
    <p:extLst>
      <p:ext uri="{BB962C8B-B14F-4D97-AF65-F5344CB8AC3E}">
        <p14:creationId xmlns:p14="http://schemas.microsoft.com/office/powerpoint/2010/main" val="314097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FB97-3DA7-48D5-B0A7-C23FB8F4890B}"/>
              </a:ext>
            </a:extLst>
          </p:cNvPr>
          <p:cNvSpPr>
            <a:spLocks noGrp="1"/>
          </p:cNvSpPr>
          <p:nvPr>
            <p:ph type="title"/>
          </p:nvPr>
        </p:nvSpPr>
        <p:spPr/>
        <p:txBody>
          <a:bodyPr/>
          <a:lstStyle/>
          <a:p>
            <a:r>
              <a:rPr lang="en-US" dirty="0"/>
              <a:t>History &amp; Continuing Practice</a:t>
            </a:r>
          </a:p>
        </p:txBody>
      </p:sp>
      <p:sp>
        <p:nvSpPr>
          <p:cNvPr id="3" name="Rectangle 2">
            <a:extLst>
              <a:ext uri="{FF2B5EF4-FFF2-40B4-BE49-F238E27FC236}">
                <a16:creationId xmlns:a16="http://schemas.microsoft.com/office/drawing/2014/main" id="{A1546B17-D6B7-4520-83DD-44F73B36CAFD}"/>
              </a:ext>
            </a:extLst>
          </p:cNvPr>
          <p:cNvSpPr/>
          <p:nvPr/>
        </p:nvSpPr>
        <p:spPr>
          <a:xfrm>
            <a:off x="6435090" y="2064364"/>
            <a:ext cx="5193030" cy="4524315"/>
          </a:xfrm>
          <a:prstGeom prst="rect">
            <a:avLst/>
          </a:prstGeom>
        </p:spPr>
        <p:txBody>
          <a:bodyPr wrap="square">
            <a:spAutoFit/>
          </a:bodyPr>
          <a:lstStyle/>
          <a:p>
            <a:r>
              <a:rPr lang="en-US" sz="3600" dirty="0"/>
              <a:t>Adding new sports</a:t>
            </a:r>
          </a:p>
          <a:p>
            <a:endParaRPr lang="en-US" sz="3600" dirty="0"/>
          </a:p>
          <a:p>
            <a:r>
              <a:rPr lang="en-US" sz="3600" dirty="0"/>
              <a:t>Increasing number of participants</a:t>
            </a:r>
          </a:p>
          <a:p>
            <a:endParaRPr lang="en-US" sz="3600" dirty="0"/>
          </a:p>
          <a:p>
            <a:r>
              <a:rPr lang="en-US" sz="3600" dirty="0"/>
              <a:t>Responding to requests to add new sports</a:t>
            </a:r>
          </a:p>
        </p:txBody>
      </p:sp>
      <p:pic>
        <p:nvPicPr>
          <p:cNvPr id="5" name="Picture 4">
            <a:extLst>
              <a:ext uri="{FF2B5EF4-FFF2-40B4-BE49-F238E27FC236}">
                <a16:creationId xmlns:a16="http://schemas.microsoft.com/office/drawing/2014/main" id="{AA77B323-4715-4015-B6E3-6757EC2E5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69" y="1915943"/>
            <a:ext cx="5769507" cy="4718456"/>
          </a:xfrm>
          <a:prstGeom prst="rect">
            <a:avLst/>
          </a:prstGeom>
        </p:spPr>
      </p:pic>
    </p:spTree>
    <p:extLst>
      <p:ext uri="{BB962C8B-B14F-4D97-AF65-F5344CB8AC3E}">
        <p14:creationId xmlns:p14="http://schemas.microsoft.com/office/powerpoint/2010/main" val="376229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FB97-3DA7-48D5-B0A7-C23FB8F4890B}"/>
              </a:ext>
            </a:extLst>
          </p:cNvPr>
          <p:cNvSpPr>
            <a:spLocks noGrp="1"/>
          </p:cNvSpPr>
          <p:nvPr>
            <p:ph type="title"/>
          </p:nvPr>
        </p:nvSpPr>
        <p:spPr/>
        <p:txBody>
          <a:bodyPr/>
          <a:lstStyle/>
          <a:p>
            <a:r>
              <a:rPr lang="en-US" dirty="0"/>
              <a:t>EFFECTIVE ACCOMMODATION TEST</a:t>
            </a:r>
          </a:p>
        </p:txBody>
      </p:sp>
      <p:sp>
        <p:nvSpPr>
          <p:cNvPr id="3" name="Rectangle 2">
            <a:extLst>
              <a:ext uri="{FF2B5EF4-FFF2-40B4-BE49-F238E27FC236}">
                <a16:creationId xmlns:a16="http://schemas.microsoft.com/office/drawing/2014/main" id="{A1546B17-D6B7-4520-83DD-44F73B36CAFD}"/>
              </a:ext>
            </a:extLst>
          </p:cNvPr>
          <p:cNvSpPr/>
          <p:nvPr/>
        </p:nvSpPr>
        <p:spPr>
          <a:xfrm>
            <a:off x="902970" y="2544424"/>
            <a:ext cx="9852660" cy="2862322"/>
          </a:xfrm>
          <a:prstGeom prst="rect">
            <a:avLst/>
          </a:prstGeom>
        </p:spPr>
        <p:txBody>
          <a:bodyPr wrap="square">
            <a:spAutoFit/>
          </a:bodyPr>
          <a:lstStyle/>
          <a:p>
            <a:r>
              <a:rPr lang="en-US" sz="3600" dirty="0"/>
              <a:t>Unmet Interest</a:t>
            </a:r>
          </a:p>
          <a:p>
            <a:endParaRPr lang="en-US" sz="3600" dirty="0"/>
          </a:p>
          <a:p>
            <a:r>
              <a:rPr lang="en-US" sz="3600" dirty="0"/>
              <a:t>Sufficient Ability</a:t>
            </a:r>
          </a:p>
          <a:p>
            <a:endParaRPr lang="en-US" sz="3600" dirty="0"/>
          </a:p>
          <a:p>
            <a:r>
              <a:rPr lang="en-US" sz="3600" dirty="0"/>
              <a:t>Reasonable Expectation of Interest</a:t>
            </a:r>
          </a:p>
        </p:txBody>
      </p:sp>
    </p:spTree>
    <p:extLst>
      <p:ext uri="{BB962C8B-B14F-4D97-AF65-F5344CB8AC3E}">
        <p14:creationId xmlns:p14="http://schemas.microsoft.com/office/powerpoint/2010/main" val="216011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2856-F5EA-4F5D-BEF7-2ED29CC622C8}"/>
              </a:ext>
            </a:extLst>
          </p:cNvPr>
          <p:cNvSpPr>
            <a:spLocks noGrp="1"/>
          </p:cNvSpPr>
          <p:nvPr>
            <p:ph type="ctrTitle"/>
          </p:nvPr>
        </p:nvSpPr>
        <p:spPr>
          <a:xfrm>
            <a:off x="-332999" y="2169237"/>
            <a:ext cx="5285999" cy="928293"/>
          </a:xfrm>
        </p:spPr>
        <p:txBody>
          <a:bodyPr/>
          <a:lstStyle/>
          <a:p>
            <a:pPr algn="ctr"/>
            <a:r>
              <a:rPr lang="en-US" dirty="0"/>
              <a:t>Assessing Interest</a:t>
            </a:r>
          </a:p>
        </p:txBody>
      </p:sp>
      <p:sp>
        <p:nvSpPr>
          <p:cNvPr id="3" name="Subtitle 2">
            <a:extLst>
              <a:ext uri="{FF2B5EF4-FFF2-40B4-BE49-F238E27FC236}">
                <a16:creationId xmlns:a16="http://schemas.microsoft.com/office/drawing/2014/main" id="{5FC732F9-DED2-4F3A-9D08-557C1E61BFC0}"/>
              </a:ext>
            </a:extLst>
          </p:cNvPr>
          <p:cNvSpPr>
            <a:spLocks noGrp="1"/>
          </p:cNvSpPr>
          <p:nvPr>
            <p:ph type="subTitle" idx="1"/>
          </p:nvPr>
        </p:nvSpPr>
        <p:spPr>
          <a:xfrm>
            <a:off x="810001" y="5280846"/>
            <a:ext cx="10572000" cy="1279973"/>
          </a:xfrm>
        </p:spPr>
        <p:txBody>
          <a:bodyPr>
            <a:normAutofit/>
          </a:bodyPr>
          <a:lstStyle/>
          <a:p>
            <a:r>
              <a:rPr lang="en-US" sz="2000" b="1" dirty="0"/>
              <a:t>Look at indicators of interest: </a:t>
            </a:r>
            <a:r>
              <a:rPr lang="en-CA" sz="2000" b="1" dirty="0"/>
              <a:t>participation in club, high schools, intramural, and community teams in an institution’s boundaries, and requests for the elevation of an existing club sport</a:t>
            </a:r>
            <a:r>
              <a:rPr lang="en-CA" b="1" dirty="0"/>
              <a:t>.</a:t>
            </a:r>
            <a:endParaRPr lang="en-US" b="1" dirty="0"/>
          </a:p>
        </p:txBody>
      </p:sp>
      <p:pic>
        <p:nvPicPr>
          <p:cNvPr id="5" name="Picture 4">
            <a:extLst>
              <a:ext uri="{FF2B5EF4-FFF2-40B4-BE49-F238E27FC236}">
                <a16:creationId xmlns:a16="http://schemas.microsoft.com/office/drawing/2014/main" id="{60112400-6D73-4FD6-8CEB-8C58727BE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297" y="371476"/>
            <a:ext cx="7667625" cy="4143375"/>
          </a:xfrm>
          <a:prstGeom prst="rect">
            <a:avLst/>
          </a:prstGeom>
        </p:spPr>
      </p:pic>
    </p:spTree>
    <p:extLst>
      <p:ext uri="{BB962C8B-B14F-4D97-AF65-F5344CB8AC3E}">
        <p14:creationId xmlns:p14="http://schemas.microsoft.com/office/powerpoint/2010/main" val="209315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6386-4899-4805-9312-621B8D71D3DA}"/>
              </a:ext>
            </a:extLst>
          </p:cNvPr>
          <p:cNvSpPr>
            <a:spLocks noGrp="1"/>
          </p:cNvSpPr>
          <p:nvPr>
            <p:ph type="title"/>
          </p:nvPr>
        </p:nvSpPr>
        <p:spPr/>
        <p:txBody>
          <a:bodyPr/>
          <a:lstStyle/>
          <a:p>
            <a:r>
              <a:rPr lang="en-US" dirty="0"/>
              <a:t>SURVEY SAYS!</a:t>
            </a:r>
          </a:p>
        </p:txBody>
      </p:sp>
      <p:pic>
        <p:nvPicPr>
          <p:cNvPr id="6" name="Content Placeholder 5">
            <a:extLst>
              <a:ext uri="{FF2B5EF4-FFF2-40B4-BE49-F238E27FC236}">
                <a16:creationId xmlns:a16="http://schemas.microsoft.com/office/drawing/2014/main" id="{22F3AC5A-A32C-4035-A1DB-93F4FE69F33A}"/>
              </a:ext>
            </a:extLst>
          </p:cNvPr>
          <p:cNvPicPr>
            <a:picLocks noGrp="1" noChangeAspect="1"/>
          </p:cNvPicPr>
          <p:nvPr>
            <p:ph idx="1"/>
          </p:nvPr>
        </p:nvPicPr>
        <p:blipFill>
          <a:blip r:embed="rId2"/>
          <a:stretch>
            <a:fillRect/>
          </a:stretch>
        </p:blipFill>
        <p:spPr>
          <a:xfrm>
            <a:off x="2941232" y="2067142"/>
            <a:ext cx="3560727" cy="4561525"/>
          </a:xfrm>
          <a:prstGeom prst="rect">
            <a:avLst/>
          </a:prstGeom>
        </p:spPr>
      </p:pic>
      <p:pic>
        <p:nvPicPr>
          <p:cNvPr id="7" name="Picture 6">
            <a:extLst>
              <a:ext uri="{FF2B5EF4-FFF2-40B4-BE49-F238E27FC236}">
                <a16:creationId xmlns:a16="http://schemas.microsoft.com/office/drawing/2014/main" id="{8060106C-49EC-412C-BB33-C009576F7993}"/>
              </a:ext>
            </a:extLst>
          </p:cNvPr>
          <p:cNvPicPr>
            <a:picLocks noChangeAspect="1"/>
          </p:cNvPicPr>
          <p:nvPr/>
        </p:nvPicPr>
        <p:blipFill>
          <a:blip r:embed="rId3"/>
          <a:stretch>
            <a:fillRect/>
          </a:stretch>
        </p:blipFill>
        <p:spPr>
          <a:xfrm>
            <a:off x="6973333" y="2067142"/>
            <a:ext cx="3560728" cy="4563969"/>
          </a:xfrm>
          <a:prstGeom prst="rect">
            <a:avLst/>
          </a:prstGeom>
        </p:spPr>
      </p:pic>
    </p:spTree>
    <p:extLst>
      <p:ext uri="{BB962C8B-B14F-4D97-AF65-F5344CB8AC3E}">
        <p14:creationId xmlns:p14="http://schemas.microsoft.com/office/powerpoint/2010/main" val="421224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C8DE-E72A-488B-88B7-8C2A829C72A9}"/>
              </a:ext>
            </a:extLst>
          </p:cNvPr>
          <p:cNvSpPr>
            <a:spLocks noGrp="1"/>
          </p:cNvSpPr>
          <p:nvPr>
            <p:ph type="title"/>
          </p:nvPr>
        </p:nvSpPr>
        <p:spPr/>
        <p:txBody>
          <a:bodyPr/>
          <a:lstStyle/>
          <a:p>
            <a:pPr algn="ctr"/>
            <a:r>
              <a:rPr lang="en-US" dirty="0"/>
              <a:t>Reasonable Expectation of Competition?</a:t>
            </a:r>
          </a:p>
        </p:txBody>
      </p:sp>
      <p:sp>
        <p:nvSpPr>
          <p:cNvPr id="3" name="Text Placeholder 2">
            <a:extLst>
              <a:ext uri="{FF2B5EF4-FFF2-40B4-BE49-F238E27FC236}">
                <a16:creationId xmlns:a16="http://schemas.microsoft.com/office/drawing/2014/main" id="{AC6F4440-953D-4B9E-83A4-7A1ECCCBE791}"/>
              </a:ext>
            </a:extLst>
          </p:cNvPr>
          <p:cNvSpPr>
            <a:spLocks noGrp="1"/>
          </p:cNvSpPr>
          <p:nvPr>
            <p:ph type="body" idx="1"/>
          </p:nvPr>
        </p:nvSpPr>
        <p:spPr/>
        <p:txBody>
          <a:bodyPr/>
          <a:lstStyle/>
          <a:p>
            <a:pPr algn="l"/>
            <a:r>
              <a:rPr lang="en-US" dirty="0"/>
              <a:t>Looks to normal competitive region</a:t>
            </a:r>
          </a:p>
        </p:txBody>
      </p:sp>
    </p:spTree>
    <p:extLst>
      <p:ext uri="{BB962C8B-B14F-4D97-AF65-F5344CB8AC3E}">
        <p14:creationId xmlns:p14="http://schemas.microsoft.com/office/powerpoint/2010/main" val="170904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F13590AF-BC3F-4D61-BCAD-801B64CDB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780" y="1420501"/>
            <a:ext cx="5852160" cy="4016997"/>
          </a:xfrm>
          <a:prstGeom prst="rect">
            <a:avLst/>
          </a:prstGeom>
        </p:spPr>
      </p:pic>
    </p:spTree>
    <p:extLst>
      <p:ext uri="{BB962C8B-B14F-4D97-AF65-F5344CB8AC3E}">
        <p14:creationId xmlns:p14="http://schemas.microsoft.com/office/powerpoint/2010/main" val="1861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0931-AD70-4EF1-A464-F724B3D5C623}"/>
              </a:ext>
            </a:extLst>
          </p:cNvPr>
          <p:cNvSpPr>
            <a:spLocks noGrp="1"/>
          </p:cNvSpPr>
          <p:nvPr>
            <p:ph type="title"/>
          </p:nvPr>
        </p:nvSpPr>
        <p:spPr/>
        <p:txBody>
          <a:bodyPr/>
          <a:lstStyle/>
          <a:p>
            <a:r>
              <a:rPr lang="en-US" sz="3600" dirty="0"/>
              <a:t>OCR (and Rachel’s) Compliance Suggestions</a:t>
            </a:r>
          </a:p>
        </p:txBody>
      </p:sp>
      <p:sp>
        <p:nvSpPr>
          <p:cNvPr id="3" name="Content Placeholder 2">
            <a:extLst>
              <a:ext uri="{FF2B5EF4-FFF2-40B4-BE49-F238E27FC236}">
                <a16:creationId xmlns:a16="http://schemas.microsoft.com/office/drawing/2014/main" id="{9EE679BE-CEEF-4A74-AC00-505986C3B419}"/>
              </a:ext>
            </a:extLst>
          </p:cNvPr>
          <p:cNvSpPr>
            <a:spLocks noGrp="1"/>
          </p:cNvSpPr>
          <p:nvPr>
            <p:ph idx="1"/>
          </p:nvPr>
        </p:nvSpPr>
        <p:spPr>
          <a:xfrm>
            <a:off x="382772" y="2243470"/>
            <a:ext cx="5284382" cy="4327451"/>
          </a:xfrm>
        </p:spPr>
        <p:txBody>
          <a:bodyPr>
            <a:normAutofit fontScale="92500" lnSpcReduction="10000"/>
          </a:bodyPr>
          <a:lstStyle/>
          <a:p>
            <a:endParaRPr lang="en-US" dirty="0"/>
          </a:p>
          <a:p>
            <a:r>
              <a:rPr lang="en-US" dirty="0"/>
              <a:t>Run the Numbers</a:t>
            </a:r>
          </a:p>
          <a:p>
            <a:r>
              <a:rPr lang="en-US" dirty="0"/>
              <a:t>Checklist</a:t>
            </a:r>
          </a:p>
          <a:p>
            <a:r>
              <a:rPr lang="en-US" dirty="0"/>
              <a:t>Survey</a:t>
            </a:r>
          </a:p>
          <a:p>
            <a:r>
              <a:rPr lang="en-US" dirty="0"/>
              <a:t>Assess Interest</a:t>
            </a:r>
          </a:p>
          <a:p>
            <a:r>
              <a:rPr lang="en-US" dirty="0"/>
              <a:t>Review your policies</a:t>
            </a:r>
          </a:p>
          <a:p>
            <a:pPr lvl="1"/>
            <a:r>
              <a:rPr lang="en-US" dirty="0"/>
              <a:t>Do you have policies regarding equity in athletics</a:t>
            </a:r>
          </a:p>
          <a:p>
            <a:r>
              <a:rPr lang="en-US" dirty="0"/>
              <a:t>Emerging Sports Policy</a:t>
            </a:r>
          </a:p>
          <a:p>
            <a:r>
              <a:rPr lang="en-US" dirty="0"/>
              <a:t>Make a Plan</a:t>
            </a:r>
          </a:p>
          <a:p>
            <a:pPr lvl="1"/>
            <a:r>
              <a:rPr lang="en-US" dirty="0"/>
              <a:t>Title IX Coordinator should meet with athletic directors</a:t>
            </a:r>
          </a:p>
          <a:p>
            <a:pPr lvl="1"/>
            <a:r>
              <a:rPr lang="en-US" dirty="0"/>
              <a:t>Identify areas for Improvement</a:t>
            </a:r>
          </a:p>
          <a:p>
            <a:pPr marL="457200" lvl="1" indent="0">
              <a:buNone/>
            </a:pPr>
            <a:endParaRPr lang="en-US" dirty="0"/>
          </a:p>
          <a:p>
            <a:pPr lvl="1"/>
            <a:endParaRPr lang="en-US" dirty="0"/>
          </a:p>
        </p:txBody>
      </p:sp>
      <p:pic>
        <p:nvPicPr>
          <p:cNvPr id="2052" name="Picture 4" descr="Image result for mike wazowski checklist picture">
            <a:extLst>
              <a:ext uri="{FF2B5EF4-FFF2-40B4-BE49-F238E27FC236}">
                <a16:creationId xmlns:a16="http://schemas.microsoft.com/office/drawing/2014/main" id="{8B214BC4-8FD6-4639-8EDA-A8239BE5F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279" y="2243470"/>
            <a:ext cx="3802912" cy="417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4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90D9AA-9541-4E14-A49F-854A356F5B27}"/>
              </a:ext>
            </a:extLst>
          </p:cNvPr>
          <p:cNvSpPr>
            <a:spLocks noGrp="1"/>
          </p:cNvSpPr>
          <p:nvPr>
            <p:ph type="title"/>
          </p:nvPr>
        </p:nvSpPr>
        <p:spPr>
          <a:xfrm>
            <a:off x="102637" y="639098"/>
            <a:ext cx="4536419" cy="1322222"/>
          </a:xfrm>
        </p:spPr>
        <p:txBody>
          <a:bodyPr vert="horz" lIns="91440" tIns="45720" rIns="91440" bIns="45720" rtlCol="0" anchor="b">
            <a:normAutofit/>
          </a:bodyPr>
          <a:lstStyle/>
          <a:p>
            <a:pPr algn="ctr">
              <a:lnSpc>
                <a:spcPct val="90000"/>
              </a:lnSpc>
            </a:pPr>
            <a:r>
              <a:rPr lang="en-US" sz="3200" dirty="0"/>
              <a:t>Whose Job Is It, Anyway?</a:t>
            </a:r>
          </a:p>
        </p:txBody>
      </p:sp>
      <p:sp>
        <p:nvSpPr>
          <p:cNvPr id="14" name="Freeform: Shape 13">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11761EA5-6BB7-4BB5-8499-C333E4038D83}"/>
              </a:ext>
            </a:extLst>
          </p:cNvPr>
          <p:cNvSpPr>
            <a:spLocks noGrp="1"/>
          </p:cNvSpPr>
          <p:nvPr>
            <p:ph sz="half" idx="1"/>
          </p:nvPr>
        </p:nvSpPr>
        <p:spPr>
          <a:xfrm>
            <a:off x="195943" y="5280846"/>
            <a:ext cx="4264090" cy="1417133"/>
          </a:xfrm>
        </p:spPr>
        <p:txBody>
          <a:bodyPr vert="horz" lIns="91440" tIns="45720" rIns="91440" bIns="45720" rtlCol="0" anchor="t">
            <a:noAutofit/>
          </a:bodyPr>
          <a:lstStyle/>
          <a:p>
            <a:pPr marL="0" indent="0">
              <a:lnSpc>
                <a:spcPct val="90000"/>
              </a:lnSpc>
              <a:buNone/>
            </a:pPr>
            <a:endParaRPr lang="en-US" sz="2400" kern="1200" dirty="0">
              <a:solidFill>
                <a:srgbClr val="FFFFFF"/>
              </a:solidFill>
              <a:latin typeface="+mn-lt"/>
              <a:ea typeface="+mn-ea"/>
              <a:cs typeface="+mn-cs"/>
            </a:endParaRPr>
          </a:p>
        </p:txBody>
      </p:sp>
      <p:sp>
        <p:nvSpPr>
          <p:cNvPr id="16" name="Rectangle 15">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E0893362-6007-4B7B-8C16-74779EC3E7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70130" y="2007074"/>
            <a:ext cx="5914000" cy="2809411"/>
          </a:xfrm>
        </p:spPr>
      </p:pic>
    </p:spTree>
    <p:extLst>
      <p:ext uri="{BB962C8B-B14F-4D97-AF65-F5344CB8AC3E}">
        <p14:creationId xmlns:p14="http://schemas.microsoft.com/office/powerpoint/2010/main" val="27031282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EC03-6C95-4F83-8E1B-22DFCB9691F5}"/>
              </a:ext>
            </a:extLst>
          </p:cNvPr>
          <p:cNvSpPr>
            <a:spLocks noGrp="1"/>
          </p:cNvSpPr>
          <p:nvPr>
            <p:ph type="title"/>
          </p:nvPr>
        </p:nvSpPr>
        <p:spPr/>
        <p:txBody>
          <a:bodyPr>
            <a:noAutofit/>
          </a:bodyPr>
          <a:lstStyle/>
          <a:p>
            <a:pPr algn="l"/>
            <a:r>
              <a:rPr lang="en-US" sz="6600" b="1" dirty="0">
                <a:effectLst>
                  <a:outerShdw blurRad="38100" dist="38100" dir="2700000" algn="tl">
                    <a:srgbClr val="000000">
                      <a:alpha val="43137"/>
                    </a:srgbClr>
                  </a:outerShdw>
                </a:effectLst>
              </a:rPr>
              <a:t>Title IX provides that . . . </a:t>
            </a:r>
          </a:p>
        </p:txBody>
      </p:sp>
      <p:sp>
        <p:nvSpPr>
          <p:cNvPr id="3" name="Content Placeholder 2">
            <a:extLst>
              <a:ext uri="{FF2B5EF4-FFF2-40B4-BE49-F238E27FC236}">
                <a16:creationId xmlns:a16="http://schemas.microsoft.com/office/drawing/2014/main" id="{3A613626-2AA2-4126-9088-452054282543}"/>
              </a:ext>
            </a:extLst>
          </p:cNvPr>
          <p:cNvSpPr>
            <a:spLocks noGrp="1"/>
          </p:cNvSpPr>
          <p:nvPr>
            <p:ph sz="half" idx="1"/>
          </p:nvPr>
        </p:nvSpPr>
        <p:spPr>
          <a:xfrm>
            <a:off x="139960" y="2222287"/>
            <a:ext cx="4982546" cy="3638763"/>
          </a:xfrm>
        </p:spPr>
        <p:txBody>
          <a:bodyPr>
            <a:noAutofit/>
          </a:bodyPr>
          <a:lstStyle/>
          <a:p>
            <a:pPr marL="0" indent="0">
              <a:buNone/>
            </a:pPr>
            <a:r>
              <a:rPr lang="en-US" sz="2400" dirty="0"/>
              <a:t>“[n]o person in the United States shall, on the basis of sex, be excluded from participation in, be denied the benefits of, or be subjected to discrimination under any education program or activity receiving Federal financial assistance . . . “</a:t>
            </a:r>
          </a:p>
        </p:txBody>
      </p:sp>
      <p:pic>
        <p:nvPicPr>
          <p:cNvPr id="8" name="Content Placeholder 7">
            <a:extLst>
              <a:ext uri="{FF2B5EF4-FFF2-40B4-BE49-F238E27FC236}">
                <a16:creationId xmlns:a16="http://schemas.microsoft.com/office/drawing/2014/main" id="{BC06AAB5-E08F-417F-910F-65F6F4ADDB3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89038" y="2304661"/>
            <a:ext cx="6328094" cy="3556389"/>
          </a:xfrm>
        </p:spPr>
      </p:pic>
    </p:spTree>
    <p:extLst>
      <p:ext uri="{BB962C8B-B14F-4D97-AF65-F5344CB8AC3E}">
        <p14:creationId xmlns:p14="http://schemas.microsoft.com/office/powerpoint/2010/main" val="350368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B180-B3CB-4647-92EC-EBADF7122283}"/>
              </a:ext>
            </a:extLst>
          </p:cNvPr>
          <p:cNvSpPr>
            <a:spLocks noGrp="1"/>
          </p:cNvSpPr>
          <p:nvPr>
            <p:ph type="ctrTitle"/>
          </p:nvPr>
        </p:nvSpPr>
        <p:spPr>
          <a:xfrm>
            <a:off x="111967" y="2808515"/>
            <a:ext cx="6214188" cy="2166158"/>
          </a:xfrm>
        </p:spPr>
        <p:txBody>
          <a:bodyPr>
            <a:noAutofit/>
          </a:bodyPr>
          <a:lstStyle/>
          <a:p>
            <a:r>
              <a:rPr lang="en-US" sz="6000" dirty="0"/>
              <a:t>Title IX is enforceable . . .</a:t>
            </a:r>
          </a:p>
        </p:txBody>
      </p:sp>
      <p:sp>
        <p:nvSpPr>
          <p:cNvPr id="3" name="Content Placeholder 2">
            <a:extLst>
              <a:ext uri="{FF2B5EF4-FFF2-40B4-BE49-F238E27FC236}">
                <a16:creationId xmlns:a16="http://schemas.microsoft.com/office/drawing/2014/main" id="{D2F02D21-F61F-4F91-A011-E67D59EEC7EE}"/>
              </a:ext>
            </a:extLst>
          </p:cNvPr>
          <p:cNvSpPr>
            <a:spLocks noGrp="1"/>
          </p:cNvSpPr>
          <p:nvPr>
            <p:ph type="subTitle" idx="1"/>
          </p:nvPr>
        </p:nvSpPr>
        <p:spPr>
          <a:xfrm>
            <a:off x="363894" y="5319449"/>
            <a:ext cx="11532637" cy="1337943"/>
          </a:xfrm>
        </p:spPr>
        <p:txBody>
          <a:bodyPr>
            <a:noAutofit/>
          </a:bodyPr>
          <a:lstStyle/>
          <a:p>
            <a:pPr>
              <a:lnSpc>
                <a:spcPct val="110000"/>
              </a:lnSpc>
            </a:pPr>
            <a:r>
              <a:rPr lang="en-US" sz="2800" dirty="0"/>
              <a:t>OCR can take away federal funding and private parties can bring causes of action against the recipients of federal funds.</a:t>
            </a:r>
          </a:p>
        </p:txBody>
      </p:sp>
      <p:pic>
        <p:nvPicPr>
          <p:cNvPr id="3074" name="Picture 2" descr="Image result for funny picture lawyer">
            <a:extLst>
              <a:ext uri="{FF2B5EF4-FFF2-40B4-BE49-F238E27FC236}">
                <a16:creationId xmlns:a16="http://schemas.microsoft.com/office/drawing/2014/main" id="{21AC5443-A1E9-4E06-B932-DE7E20A7A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594" y="974015"/>
            <a:ext cx="5905500"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8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04B3-D01A-4D9C-8860-7C805B8D225C}"/>
              </a:ext>
            </a:extLst>
          </p:cNvPr>
          <p:cNvSpPr>
            <a:spLocks noGrp="1"/>
          </p:cNvSpPr>
          <p:nvPr>
            <p:ph type="title"/>
          </p:nvPr>
        </p:nvSpPr>
        <p:spPr>
          <a:xfrm>
            <a:off x="438791" y="239507"/>
            <a:ext cx="11507788" cy="1507067"/>
          </a:xfrm>
        </p:spPr>
        <p:txBody>
          <a:bodyPr>
            <a:normAutofit/>
          </a:bodyPr>
          <a:lstStyle/>
          <a:p>
            <a:pPr>
              <a:lnSpc>
                <a:spcPct val="90000"/>
              </a:lnSpc>
            </a:pPr>
            <a:r>
              <a:rPr lang="en-US" sz="7200" b="1" dirty="0">
                <a:effectLst>
                  <a:outerShdw blurRad="38100" dist="38100" dir="2700000" algn="tl">
                    <a:srgbClr val="000000">
                      <a:alpha val="43137"/>
                    </a:srgbClr>
                  </a:outerShdw>
                </a:effectLst>
                <a:latin typeface="Arial Black" panose="020B0A04020102020204" pitchFamily="34" charset="0"/>
              </a:rPr>
              <a:t>Title IX and Athletics</a:t>
            </a:r>
            <a:endParaRPr lang="en-US" b="1" dirty="0">
              <a:effectLst>
                <a:outerShdw blurRad="38100" dist="38100" dir="2700000" algn="tl">
                  <a:srgbClr val="000000">
                    <a:alpha val="43137"/>
                  </a:srgbClr>
                </a:outerShdw>
              </a:effectLst>
              <a:latin typeface="Arial Black" panose="020B0A04020102020204" pitchFamily="34" charset="0"/>
            </a:endParaRPr>
          </a:p>
        </p:txBody>
      </p:sp>
      <p:pic>
        <p:nvPicPr>
          <p:cNvPr id="9" name="Content Placeholder 8">
            <a:extLst>
              <a:ext uri="{FF2B5EF4-FFF2-40B4-BE49-F238E27FC236}">
                <a16:creationId xmlns:a16="http://schemas.microsoft.com/office/drawing/2014/main" id="{CCD9DD9A-0387-4D76-A856-405BFE066372}"/>
              </a:ext>
            </a:extLst>
          </p:cNvPr>
          <p:cNvPicPr>
            <a:picLocks noGrp="1" noChangeAspect="1"/>
          </p:cNvPicPr>
          <p:nvPr>
            <p:ph idx="1"/>
          </p:nvPr>
        </p:nvPicPr>
        <p:blipFill>
          <a:blip r:embed="rId3"/>
          <a:stretch>
            <a:fillRect/>
          </a:stretch>
        </p:blipFill>
        <p:spPr>
          <a:xfrm>
            <a:off x="819150" y="2279095"/>
            <a:ext cx="10553700" cy="3523772"/>
          </a:xfrm>
          <a:prstGeom prst="rect">
            <a:avLst/>
          </a:prstGeom>
        </p:spPr>
      </p:pic>
    </p:spTree>
    <p:extLst>
      <p:ext uri="{BB962C8B-B14F-4D97-AF65-F5344CB8AC3E}">
        <p14:creationId xmlns:p14="http://schemas.microsoft.com/office/powerpoint/2010/main" val="409873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EC03-6C95-4F83-8E1B-22DFCB9691F5}"/>
              </a:ext>
            </a:extLst>
          </p:cNvPr>
          <p:cNvSpPr>
            <a:spLocks noGrp="1"/>
          </p:cNvSpPr>
          <p:nvPr>
            <p:ph type="title"/>
          </p:nvPr>
        </p:nvSpPr>
        <p:spPr/>
        <p:txBody>
          <a:bodyPr>
            <a:noAutofit/>
          </a:bodyPr>
          <a:lstStyle/>
          <a:p>
            <a:pPr algn="ctr"/>
            <a:r>
              <a:rPr lang="en-US" sz="3200" b="0" dirty="0">
                <a:solidFill>
                  <a:prstClr val="black"/>
                </a:solidFill>
                <a:latin typeface="Constantia"/>
              </a:rPr>
              <a:t>Equal Opportunity</a:t>
            </a:r>
            <a:r>
              <a:rPr lang="en-US" sz="1600" b="0" dirty="0">
                <a:solidFill>
                  <a:prstClr val="black"/>
                </a:solidFill>
                <a:latin typeface="Constantia"/>
              </a:rPr>
              <a:t>:</a:t>
            </a:r>
            <a:br>
              <a:rPr lang="en-US" sz="1600" b="0" dirty="0">
                <a:solidFill>
                  <a:prstClr val="black"/>
                </a:solidFill>
                <a:latin typeface="Constantia"/>
              </a:rPr>
            </a:br>
            <a:r>
              <a:rPr lang="en-US" sz="1600" b="0" dirty="0">
                <a:solidFill>
                  <a:prstClr val="black"/>
                </a:solidFill>
                <a:latin typeface="Constantia"/>
              </a:rPr>
              <a:t> A recipient which operates or sponsors interscholastic, intercollegiate, club or intramural athletics shall provide equal athletic opportunity for members of both sexes. </a:t>
            </a:r>
            <a:endParaRPr lang="en-US" sz="66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A613626-2AA2-4126-9088-452054282543}"/>
              </a:ext>
            </a:extLst>
          </p:cNvPr>
          <p:cNvSpPr>
            <a:spLocks noGrp="1"/>
          </p:cNvSpPr>
          <p:nvPr>
            <p:ph sz="half" idx="1"/>
          </p:nvPr>
        </p:nvSpPr>
        <p:spPr>
          <a:xfrm>
            <a:off x="2114550" y="2222287"/>
            <a:ext cx="6595110" cy="4188525"/>
          </a:xfrm>
        </p:spPr>
        <p:txBody>
          <a:bodyPr>
            <a:noAutofit/>
          </a:bodyPr>
          <a:lstStyle/>
          <a:p>
            <a:r>
              <a:rPr lang="en-US" sz="2400" dirty="0"/>
              <a:t>Selection of Sports</a:t>
            </a:r>
          </a:p>
          <a:p>
            <a:r>
              <a:rPr lang="en-US" sz="2400" dirty="0"/>
              <a:t>Equipment</a:t>
            </a:r>
          </a:p>
          <a:p>
            <a:r>
              <a:rPr lang="en-US" sz="2400" dirty="0"/>
              <a:t>Scheduling</a:t>
            </a:r>
          </a:p>
          <a:p>
            <a:r>
              <a:rPr lang="en-US" sz="2400" dirty="0"/>
              <a:t>Travel</a:t>
            </a:r>
          </a:p>
          <a:p>
            <a:r>
              <a:rPr lang="en-US" sz="2400" dirty="0"/>
              <a:t>Coaching</a:t>
            </a:r>
          </a:p>
          <a:p>
            <a:r>
              <a:rPr lang="en-US" sz="2400" dirty="0"/>
              <a:t>Locker rooms and facilities</a:t>
            </a:r>
          </a:p>
          <a:p>
            <a:r>
              <a:rPr lang="en-US" sz="2400" dirty="0"/>
              <a:t>Publicity</a:t>
            </a:r>
          </a:p>
          <a:p>
            <a:pPr marL="0" indent="0">
              <a:buNone/>
            </a:pPr>
            <a:endParaRPr lang="en-US" sz="2400" dirty="0"/>
          </a:p>
        </p:txBody>
      </p:sp>
    </p:spTree>
    <p:extLst>
      <p:ext uri="{BB962C8B-B14F-4D97-AF65-F5344CB8AC3E}">
        <p14:creationId xmlns:p14="http://schemas.microsoft.com/office/powerpoint/2010/main" val="327399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EC03-6C95-4F83-8E1B-22DFCB9691F5}"/>
              </a:ext>
            </a:extLst>
          </p:cNvPr>
          <p:cNvSpPr>
            <a:spLocks noGrp="1"/>
          </p:cNvSpPr>
          <p:nvPr>
            <p:ph type="title"/>
          </p:nvPr>
        </p:nvSpPr>
        <p:spPr>
          <a:xfrm>
            <a:off x="810000" y="308610"/>
            <a:ext cx="10571998" cy="1325880"/>
          </a:xfrm>
        </p:spPr>
        <p:txBody>
          <a:bodyPr>
            <a:noAutofit/>
          </a:bodyPr>
          <a:lstStyle/>
          <a:p>
            <a:pPr algn="ctr"/>
            <a:br>
              <a:rPr lang="en-US" sz="3200" b="0" dirty="0">
                <a:solidFill>
                  <a:prstClr val="black"/>
                </a:solidFill>
                <a:latin typeface="Constantia"/>
              </a:rPr>
            </a:br>
            <a:r>
              <a:rPr lang="en-US" sz="3200" b="0" dirty="0">
                <a:solidFill>
                  <a:prstClr val="black"/>
                </a:solidFill>
                <a:latin typeface="Constantia"/>
              </a:rPr>
              <a:t>SELECTION OF SPORTS: </a:t>
            </a:r>
            <a:br>
              <a:rPr lang="en-US" sz="3200" b="0" dirty="0">
                <a:solidFill>
                  <a:prstClr val="black"/>
                </a:solidFill>
                <a:latin typeface="Constantia"/>
              </a:rPr>
            </a:br>
            <a:r>
              <a:rPr lang="en-US" sz="3200" b="0" dirty="0">
                <a:solidFill>
                  <a:prstClr val="black"/>
                </a:solidFill>
                <a:latin typeface="Constantia"/>
              </a:rPr>
              <a:t>THREE PART TEST</a:t>
            </a:r>
            <a:endParaRPr lang="en-US" sz="6600" b="1" dirty="0">
              <a:effectLst>
                <a:outerShdw blurRad="38100" dist="38100" dir="2700000" algn="tl">
                  <a:srgbClr val="000000">
                    <a:alpha val="43137"/>
                  </a:srgbClr>
                </a:outerShdw>
              </a:effectLst>
            </a:endParaRPr>
          </a:p>
        </p:txBody>
      </p:sp>
      <p:sp>
        <p:nvSpPr>
          <p:cNvPr id="8" name="Content Placeholder 6">
            <a:extLst>
              <a:ext uri="{FF2B5EF4-FFF2-40B4-BE49-F238E27FC236}">
                <a16:creationId xmlns:a16="http://schemas.microsoft.com/office/drawing/2014/main" id="{6532A0F3-491C-4905-B24E-84ED2D20514D}"/>
              </a:ext>
            </a:extLst>
          </p:cNvPr>
          <p:cNvSpPr>
            <a:spLocks noGrp="1"/>
          </p:cNvSpPr>
          <p:nvPr>
            <p:ph sz="half" idx="1"/>
          </p:nvPr>
        </p:nvSpPr>
        <p:spPr>
          <a:xfrm>
            <a:off x="819150" y="2222500"/>
            <a:ext cx="10302240" cy="4443200"/>
          </a:xfrm>
        </p:spPr>
        <p:txBody>
          <a:bodyPr>
            <a:normAutofit/>
          </a:bodyPr>
          <a:lstStyle/>
          <a:p>
            <a:r>
              <a:rPr lang="en-US" sz="2000" b="1" dirty="0"/>
              <a:t>The number of male and female athletes is substantially proportionate to their respective enrollments; or</a:t>
            </a:r>
          </a:p>
          <a:p>
            <a:r>
              <a:rPr lang="en-US" sz="2000" b="1" dirty="0"/>
              <a:t>The institution has a history and continuing practice of expanding participation opportunities responsive to the developing interests and abilities of the underrepresented sex; </a:t>
            </a:r>
          </a:p>
          <a:p>
            <a:r>
              <a:rPr lang="en-US" sz="2000" b="1" dirty="0"/>
              <a:t>The institution is fully and effectively accommodating the interests and abilities of the underrepresented sex.</a:t>
            </a:r>
          </a:p>
        </p:txBody>
      </p:sp>
    </p:spTree>
    <p:extLst>
      <p:ext uri="{BB962C8B-B14F-4D97-AF65-F5344CB8AC3E}">
        <p14:creationId xmlns:p14="http://schemas.microsoft.com/office/powerpoint/2010/main" val="7392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FCD9-82BF-40C7-A080-909620FE6C4B}"/>
              </a:ext>
            </a:extLst>
          </p:cNvPr>
          <p:cNvSpPr>
            <a:spLocks noGrp="1"/>
          </p:cNvSpPr>
          <p:nvPr>
            <p:ph type="title"/>
          </p:nvPr>
        </p:nvSpPr>
        <p:spPr>
          <a:xfrm>
            <a:off x="1073151" y="724868"/>
            <a:ext cx="3547533" cy="1106265"/>
          </a:xfrm>
        </p:spPr>
        <p:txBody>
          <a:bodyPr/>
          <a:lstStyle/>
          <a:p>
            <a:pPr algn="ctr"/>
            <a:r>
              <a:rPr lang="en-US" dirty="0"/>
              <a:t>Office of Civil Rights, Department of Education</a:t>
            </a:r>
            <a:br>
              <a:rPr lang="en-US" dirty="0"/>
            </a:br>
            <a:br>
              <a:rPr lang="en-US" dirty="0"/>
            </a:br>
            <a:r>
              <a:rPr lang="en-US" dirty="0"/>
              <a:t> Dear Colleague Letters</a:t>
            </a:r>
          </a:p>
        </p:txBody>
      </p:sp>
      <p:pic>
        <p:nvPicPr>
          <p:cNvPr id="5" name="Picture 4">
            <a:extLst>
              <a:ext uri="{FF2B5EF4-FFF2-40B4-BE49-F238E27FC236}">
                <a16:creationId xmlns:a16="http://schemas.microsoft.com/office/drawing/2014/main" id="{86570751-474E-467F-AE79-E9A119483D42}"/>
              </a:ext>
            </a:extLst>
          </p:cNvPr>
          <p:cNvPicPr>
            <a:picLocks noChangeAspect="1"/>
          </p:cNvPicPr>
          <p:nvPr/>
        </p:nvPicPr>
        <p:blipFill>
          <a:blip r:embed="rId2"/>
          <a:stretch>
            <a:fillRect/>
          </a:stretch>
        </p:blipFill>
        <p:spPr>
          <a:xfrm>
            <a:off x="6378499" y="490148"/>
            <a:ext cx="4146066" cy="5370901"/>
          </a:xfrm>
          <a:prstGeom prst="rect">
            <a:avLst/>
          </a:prstGeom>
        </p:spPr>
      </p:pic>
      <p:sp>
        <p:nvSpPr>
          <p:cNvPr id="4" name="Text Placeholder 3">
            <a:extLst>
              <a:ext uri="{FF2B5EF4-FFF2-40B4-BE49-F238E27FC236}">
                <a16:creationId xmlns:a16="http://schemas.microsoft.com/office/drawing/2014/main" id="{2845C22E-A68E-4F18-A7B4-F3254FC0A250}"/>
              </a:ext>
            </a:extLst>
          </p:cNvPr>
          <p:cNvSpPr>
            <a:spLocks noGrp="1"/>
          </p:cNvSpPr>
          <p:nvPr>
            <p:ph type="body" sz="half" idx="2"/>
          </p:nvPr>
        </p:nvSpPr>
        <p:spPr/>
        <p:txBody>
          <a:bodyPr/>
          <a:lstStyle/>
          <a:p>
            <a:endParaRPr lang="en-US" dirty="0"/>
          </a:p>
        </p:txBody>
      </p:sp>
      <p:sp>
        <p:nvSpPr>
          <p:cNvPr id="6" name="Content Placeholder 5">
            <a:extLst>
              <a:ext uri="{FF2B5EF4-FFF2-40B4-BE49-F238E27FC236}">
                <a16:creationId xmlns:a16="http://schemas.microsoft.com/office/drawing/2014/main" id="{75041D37-AFFF-49AD-A1DF-D93FFF091914}"/>
              </a:ext>
            </a:extLst>
          </p:cNvPr>
          <p:cNvSpPr>
            <a:spLocks noGrp="1"/>
          </p:cNvSpPr>
          <p:nvPr>
            <p:ph idx="1"/>
          </p:nvPr>
        </p:nvSpPr>
        <p:spPr/>
        <p:txBody>
          <a:bodyPr/>
          <a:lstStyle/>
          <a:p>
            <a:endParaRPr lang="en-US" dirty="0"/>
          </a:p>
        </p:txBody>
      </p:sp>
      <p:pic>
        <p:nvPicPr>
          <p:cNvPr id="1028" name="Picture 4" descr="Image result for thank you notes jimmy fallon meme">
            <a:extLst>
              <a:ext uri="{FF2B5EF4-FFF2-40B4-BE49-F238E27FC236}">
                <a16:creationId xmlns:a16="http://schemas.microsoft.com/office/drawing/2014/main" id="{D4BD3B70-EB1D-4F6E-AC91-EA785C0D1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1" y="2885377"/>
            <a:ext cx="3644873" cy="237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7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90D9AA-9541-4E14-A49F-854A356F5B27}"/>
              </a:ext>
            </a:extLst>
          </p:cNvPr>
          <p:cNvSpPr>
            <a:spLocks noGrp="1"/>
          </p:cNvSpPr>
          <p:nvPr>
            <p:ph type="title"/>
          </p:nvPr>
        </p:nvSpPr>
        <p:spPr>
          <a:xfrm>
            <a:off x="102637" y="639098"/>
            <a:ext cx="4536419" cy="1322222"/>
          </a:xfrm>
        </p:spPr>
        <p:txBody>
          <a:bodyPr vert="horz" lIns="91440" tIns="45720" rIns="91440" bIns="45720" rtlCol="0" anchor="b">
            <a:normAutofit/>
          </a:bodyPr>
          <a:lstStyle/>
          <a:p>
            <a:pPr algn="ctr">
              <a:lnSpc>
                <a:spcPct val="90000"/>
              </a:lnSpc>
            </a:pPr>
            <a:r>
              <a:rPr lang="en-US" sz="3200" dirty="0"/>
              <a:t>PROPORTIONALITY</a:t>
            </a:r>
          </a:p>
        </p:txBody>
      </p:sp>
      <p:sp>
        <p:nvSpPr>
          <p:cNvPr id="14" name="Freeform: Shape 13">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11761EA5-6BB7-4BB5-8499-C333E4038D83}"/>
              </a:ext>
            </a:extLst>
          </p:cNvPr>
          <p:cNvSpPr>
            <a:spLocks noGrp="1"/>
          </p:cNvSpPr>
          <p:nvPr>
            <p:ph sz="half" idx="1"/>
          </p:nvPr>
        </p:nvSpPr>
        <p:spPr>
          <a:xfrm>
            <a:off x="195943" y="5280846"/>
            <a:ext cx="4264090" cy="1417133"/>
          </a:xfrm>
        </p:spPr>
        <p:txBody>
          <a:bodyPr vert="horz" lIns="91440" tIns="45720" rIns="91440" bIns="45720" rtlCol="0" anchor="t">
            <a:noAutofit/>
          </a:bodyPr>
          <a:lstStyle/>
          <a:p>
            <a:pPr marL="0" lvl="0" indent="0" defTabSz="914400">
              <a:spcAft>
                <a:spcPts val="0"/>
              </a:spcAft>
              <a:buClr>
                <a:srgbClr val="AA2B1E"/>
              </a:buClr>
              <a:buSzPct val="85000"/>
              <a:buNone/>
            </a:pPr>
            <a:r>
              <a:rPr lang="en-US" sz="2000" dirty="0">
                <a:solidFill>
                  <a:schemeClr val="bg1"/>
                </a:solidFill>
                <a:latin typeface="Franklin Gothic Book"/>
              </a:rPr>
              <a:t>Whether participation for male and female students are provided in numbers substantially proportionate to their respective enrollments</a:t>
            </a:r>
            <a:r>
              <a:rPr lang="en-US" sz="3200" dirty="0">
                <a:solidFill>
                  <a:schemeClr val="bg1"/>
                </a:solidFill>
                <a:latin typeface="Franklin Gothic Book"/>
              </a:rPr>
              <a:t>.</a:t>
            </a:r>
          </a:p>
          <a:p>
            <a:pPr marL="0" indent="0">
              <a:lnSpc>
                <a:spcPct val="90000"/>
              </a:lnSpc>
              <a:buNone/>
            </a:pPr>
            <a:endParaRPr lang="en-US" sz="2400" kern="1200" dirty="0">
              <a:solidFill>
                <a:srgbClr val="FFFFFF"/>
              </a:solidFill>
              <a:latin typeface="+mn-lt"/>
              <a:ea typeface="+mn-ea"/>
              <a:cs typeface="+mn-cs"/>
            </a:endParaRPr>
          </a:p>
        </p:txBody>
      </p:sp>
      <p:sp>
        <p:nvSpPr>
          <p:cNvPr id="16" name="Rectangle 15">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A35CDE25-C9C3-4153-9723-46B285B4810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8560" y="703234"/>
            <a:ext cx="6643936" cy="5203825"/>
          </a:xfrm>
        </p:spPr>
      </p:pic>
    </p:spTree>
    <p:extLst>
      <p:ext uri="{BB962C8B-B14F-4D97-AF65-F5344CB8AC3E}">
        <p14:creationId xmlns:p14="http://schemas.microsoft.com/office/powerpoint/2010/main" val="299702951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00838-278C-4582-88C2-E14B28F11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420" y="166769"/>
            <a:ext cx="6995160" cy="6291808"/>
          </a:xfrm>
          <a:prstGeom prst="rect">
            <a:avLst/>
          </a:prstGeom>
        </p:spPr>
      </p:pic>
    </p:spTree>
    <p:extLst>
      <p:ext uri="{BB962C8B-B14F-4D97-AF65-F5344CB8AC3E}">
        <p14:creationId xmlns:p14="http://schemas.microsoft.com/office/powerpoint/2010/main" val="2704196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3409</TotalTime>
  <Words>959</Words>
  <Application>Microsoft Office PowerPoint</Application>
  <PresentationFormat>Widescreen</PresentationFormat>
  <Paragraphs>68</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 Black</vt:lpstr>
      <vt:lpstr>Calibri</vt:lpstr>
      <vt:lpstr>Century Gothic</vt:lpstr>
      <vt:lpstr>Constantia</vt:lpstr>
      <vt:lpstr>Franklin Gothic Book</vt:lpstr>
      <vt:lpstr>Wingdings 2</vt:lpstr>
      <vt:lpstr>Quotable</vt:lpstr>
      <vt:lpstr>Title IX: Give Everyone a Sporting Chance.</vt:lpstr>
      <vt:lpstr>Title IX provides that . . . </vt:lpstr>
      <vt:lpstr>Title IX is enforceable . . .</vt:lpstr>
      <vt:lpstr>Title IX and Athletics</vt:lpstr>
      <vt:lpstr>Equal Opportunity:  A recipient which operates or sponsors interscholastic, intercollegiate, club or intramural athletics shall provide equal athletic opportunity for members of both sexes. </vt:lpstr>
      <vt:lpstr> SELECTION OF SPORTS:  THREE PART TEST</vt:lpstr>
      <vt:lpstr>Office of Civil Rights, Department of Education   Dear Colleague Letters</vt:lpstr>
      <vt:lpstr>PROPORTIONALITY</vt:lpstr>
      <vt:lpstr>PowerPoint Presentation</vt:lpstr>
      <vt:lpstr>History &amp; Continuing Practice</vt:lpstr>
      <vt:lpstr>EFFECTIVE ACCOMMODATION TEST</vt:lpstr>
      <vt:lpstr>Assessing Interest</vt:lpstr>
      <vt:lpstr>SURVEY SAYS!</vt:lpstr>
      <vt:lpstr>Reasonable Expectation of Competition?</vt:lpstr>
      <vt:lpstr>PowerPoint Presentation</vt:lpstr>
      <vt:lpstr>OCR (and Rachel’s) Compliance Suggestions</vt:lpstr>
      <vt:lpstr>Whose Job Is It, Anyway?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Give Everyone a Sporting Chance.</dc:title>
  <dc:creator>Lucia Maloy</dc:creator>
  <cp:lastModifiedBy>Jan Prince</cp:lastModifiedBy>
  <cp:revision>26</cp:revision>
  <dcterms:created xsi:type="dcterms:W3CDTF">2019-10-23T21:04:06Z</dcterms:created>
  <dcterms:modified xsi:type="dcterms:W3CDTF">2021-08-13T16:17:55Z</dcterms:modified>
</cp:coreProperties>
</file>